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Lora"/>
      <p:regular r:id="rId30"/>
      <p:bold r:id="rId31"/>
      <p:italic r:id="rId32"/>
      <p:boldItalic r:id="rId33"/>
    </p:embeddedFont>
    <p:embeddedFont>
      <p:font typeface="Roboto Mon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ora-bold.fntdata"/><Relationship Id="rId30" Type="http://schemas.openxmlformats.org/officeDocument/2006/relationships/font" Target="fonts/Lora-regular.fntdata"/><Relationship Id="rId11" Type="http://schemas.openxmlformats.org/officeDocument/2006/relationships/slide" Target="slides/slide6.xml"/><Relationship Id="rId33" Type="http://schemas.openxmlformats.org/officeDocument/2006/relationships/font" Target="fonts/Lora-boldItalic.fntdata"/><Relationship Id="rId10" Type="http://schemas.openxmlformats.org/officeDocument/2006/relationships/slide" Target="slides/slide5.xml"/><Relationship Id="rId32" Type="http://schemas.openxmlformats.org/officeDocument/2006/relationships/font" Target="fonts/Lora-italic.fntdata"/><Relationship Id="rId13" Type="http://schemas.openxmlformats.org/officeDocument/2006/relationships/slide" Target="slides/slide8.xml"/><Relationship Id="rId35" Type="http://schemas.openxmlformats.org/officeDocument/2006/relationships/font" Target="fonts/RobotoMono-bold.fntdata"/><Relationship Id="rId12" Type="http://schemas.openxmlformats.org/officeDocument/2006/relationships/slide" Target="slides/slide7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8341fde9f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8341fde9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8336eb26ea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8336eb26ea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336eb26ea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8336eb26ea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336eb26ea_0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8336eb26ea_0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3ba3af5c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3ba3af5c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73ba3af5c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73ba3af5c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73ba3af5c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73ba3af5c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3ba3af5c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3ba3af5c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3ba3af5c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3ba3af5c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73ba3af5cf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73ba3af5cf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336eb26ea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336eb26e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8336eb26ea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8336eb26ea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336eb26ea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336eb26e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8336eb26ea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8336eb26ea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336eb26ea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336eb26ea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8336eb26ea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8336eb26ea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8336eb26ea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8336eb26ea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8336eb26ea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8336eb26ea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336eb26ea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8336eb26ea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6">
    <p:bg>
      <p:bgPr>
        <a:solidFill>
          <a:srgbClr val="FFFFFF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-25" y="0"/>
            <a:ext cx="9144000" cy="174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/>
          <p:nvPr/>
        </p:nvSpPr>
        <p:spPr>
          <a:xfrm>
            <a:off x="6551675" y="0"/>
            <a:ext cx="2592300" cy="1741500"/>
          </a:xfrm>
          <a:prstGeom prst="rect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3"/>
          <p:cNvSpPr/>
          <p:nvPr/>
        </p:nvSpPr>
        <p:spPr>
          <a:xfrm rot="10800000">
            <a:off x="3991228" y="0"/>
            <a:ext cx="1727100" cy="17415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 rot="10800000">
            <a:off x="3991228" y="0"/>
            <a:ext cx="1727100" cy="17415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/>
          <p:nvPr/>
        </p:nvSpPr>
        <p:spPr>
          <a:xfrm rot="10800000">
            <a:off x="4431837" y="0"/>
            <a:ext cx="1727100" cy="17415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/>
          <p:nvPr/>
        </p:nvSpPr>
        <p:spPr>
          <a:xfrm rot="10800000">
            <a:off x="4431837" y="0"/>
            <a:ext cx="1727100" cy="17415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/>
          <p:nvPr/>
        </p:nvSpPr>
        <p:spPr>
          <a:xfrm rot="10800000">
            <a:off x="4856511" y="0"/>
            <a:ext cx="1727100" cy="17415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3"/>
          <p:cNvSpPr/>
          <p:nvPr/>
        </p:nvSpPr>
        <p:spPr>
          <a:xfrm rot="10800000">
            <a:off x="4856511" y="0"/>
            <a:ext cx="1727100" cy="17415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3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7">
    <p:bg>
      <p:bgPr>
        <a:solidFill>
          <a:srgbClr val="FFFFFF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/>
          <p:nvPr/>
        </p:nvSpPr>
        <p:spPr>
          <a:xfrm>
            <a:off x="-29" y="0"/>
            <a:ext cx="9144000" cy="1741500"/>
          </a:xfrm>
          <a:prstGeom prst="rect">
            <a:avLst/>
          </a:prstGeom>
          <a:solidFill>
            <a:srgbClr val="0F9D5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4"/>
          <p:cNvSpPr/>
          <p:nvPr/>
        </p:nvSpPr>
        <p:spPr>
          <a:xfrm rot="10800000">
            <a:off x="7697100" y="-25"/>
            <a:ext cx="962400" cy="1741500"/>
          </a:xfrm>
          <a:prstGeom prst="rect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4"/>
          <p:cNvSpPr/>
          <p:nvPr/>
        </p:nvSpPr>
        <p:spPr>
          <a:xfrm rot="10800000">
            <a:off x="5750475" y="-25"/>
            <a:ext cx="1946700" cy="1741500"/>
          </a:xfrm>
          <a:prstGeom prst="rect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 flipH="1" rot="10800000">
            <a:off x="8659500" y="-25"/>
            <a:ext cx="484500" cy="1741500"/>
          </a:xfrm>
          <a:prstGeom prst="rect">
            <a:avLst/>
          </a:prstGeom>
          <a:solidFill>
            <a:srgbClr val="FFFFFF">
              <a:alpha val="37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4"/>
          <p:cNvSpPr txBox="1"/>
          <p:nvPr>
            <p:ph type="title"/>
          </p:nvPr>
        </p:nvSpPr>
        <p:spPr>
          <a:xfrm>
            <a:off x="324475" y="148225"/>
            <a:ext cx="5244900" cy="1373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Char char="●"/>
              <a:defRPr sz="1800">
                <a:solidFill>
                  <a:srgbClr val="61616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●"/>
              <a:defRPr sz="1400">
                <a:solidFill>
                  <a:srgbClr val="61616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400"/>
              <a:buChar char="○"/>
              <a:defRPr sz="1400">
                <a:solidFill>
                  <a:srgbClr val="61616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16161"/>
              </a:buClr>
              <a:buSzPts val="1400"/>
              <a:buChar char="■"/>
              <a:defRPr sz="14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8">
    <p:bg>
      <p:bgPr>
        <a:solidFill>
          <a:srgbClr val="FFFFFF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4574400" y="0"/>
            <a:ext cx="45696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>
            <a:off x="4844700" y="1040701"/>
            <a:ext cx="4031700" cy="3062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BDBDBD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t" dir="5400000" dist="381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 txBox="1"/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15"/>
          <p:cNvSpPr txBox="1"/>
          <p:nvPr>
            <p:ph idx="1" type="body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9" name="Google Shape;10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9">
    <p:bg>
      <p:bgPr>
        <a:solidFill>
          <a:srgbClr val="FFFFFF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0" y="0"/>
            <a:ext cx="35352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4108825" y="636500"/>
            <a:ext cx="1944900" cy="579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6529975" y="636500"/>
            <a:ext cx="1944900" cy="579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4108825" y="2828200"/>
            <a:ext cx="1944900" cy="579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6529975" y="2828200"/>
            <a:ext cx="1944900" cy="579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/>
          <p:nvPr/>
        </p:nvSpPr>
        <p:spPr>
          <a:xfrm>
            <a:off x="388425" y="636500"/>
            <a:ext cx="2789700" cy="57900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 txBox="1"/>
          <p:nvPr>
            <p:ph type="title"/>
          </p:nvPr>
        </p:nvSpPr>
        <p:spPr>
          <a:xfrm>
            <a:off x="311400" y="770525"/>
            <a:ext cx="2866800" cy="3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idx="1" type="body"/>
          </p:nvPr>
        </p:nvSpPr>
        <p:spPr>
          <a:xfrm>
            <a:off x="4024825" y="694325"/>
            <a:ext cx="2143800" cy="170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idx="2" type="body"/>
          </p:nvPr>
        </p:nvSpPr>
        <p:spPr>
          <a:xfrm>
            <a:off x="6430525" y="694325"/>
            <a:ext cx="2143800" cy="170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1" name="Google Shape;121;p16"/>
          <p:cNvSpPr txBox="1"/>
          <p:nvPr>
            <p:ph idx="3" type="body"/>
          </p:nvPr>
        </p:nvSpPr>
        <p:spPr>
          <a:xfrm>
            <a:off x="4024825" y="2886100"/>
            <a:ext cx="2143800" cy="170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2" name="Google Shape;122;p16"/>
          <p:cNvSpPr txBox="1"/>
          <p:nvPr>
            <p:ph idx="4" type="body"/>
          </p:nvPr>
        </p:nvSpPr>
        <p:spPr>
          <a:xfrm>
            <a:off x="6430525" y="2886100"/>
            <a:ext cx="2143800" cy="170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AUTOLAYOUT_10">
    <p:bg>
      <p:bgPr>
        <a:solidFill>
          <a:srgbClr val="FFFFFF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7"/>
          <p:cNvSpPr/>
          <p:nvPr/>
        </p:nvSpPr>
        <p:spPr>
          <a:xfrm>
            <a:off x="0" y="0"/>
            <a:ext cx="35352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/>
          <p:nvPr/>
        </p:nvSpPr>
        <p:spPr>
          <a:xfrm>
            <a:off x="4108825" y="636500"/>
            <a:ext cx="1944900" cy="579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6529975" y="636500"/>
            <a:ext cx="1944900" cy="579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>
            <a:off x="4108825" y="2828200"/>
            <a:ext cx="1944900" cy="579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/>
          <p:nvPr/>
        </p:nvSpPr>
        <p:spPr>
          <a:xfrm>
            <a:off x="6529975" y="2828200"/>
            <a:ext cx="1944900" cy="5790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388425" y="636500"/>
            <a:ext cx="2789700" cy="57900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 txBox="1"/>
          <p:nvPr>
            <p:ph type="title"/>
          </p:nvPr>
        </p:nvSpPr>
        <p:spPr>
          <a:xfrm>
            <a:off x="311400" y="770525"/>
            <a:ext cx="2866800" cy="3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3" name="Google Shape;133;p17"/>
          <p:cNvSpPr txBox="1"/>
          <p:nvPr>
            <p:ph idx="1" type="body"/>
          </p:nvPr>
        </p:nvSpPr>
        <p:spPr>
          <a:xfrm>
            <a:off x="4024825" y="694325"/>
            <a:ext cx="2143800" cy="170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idx="2" type="body"/>
          </p:nvPr>
        </p:nvSpPr>
        <p:spPr>
          <a:xfrm>
            <a:off x="6430525" y="694325"/>
            <a:ext cx="2143800" cy="170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5" name="Google Shape;135;p17"/>
          <p:cNvSpPr txBox="1"/>
          <p:nvPr>
            <p:ph idx="3" type="body"/>
          </p:nvPr>
        </p:nvSpPr>
        <p:spPr>
          <a:xfrm>
            <a:off x="4024825" y="2886100"/>
            <a:ext cx="2143800" cy="170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6" name="Google Shape;136;p17"/>
          <p:cNvSpPr txBox="1"/>
          <p:nvPr>
            <p:ph idx="4" type="body"/>
          </p:nvPr>
        </p:nvSpPr>
        <p:spPr>
          <a:xfrm>
            <a:off x="6430525" y="2886100"/>
            <a:ext cx="2143800" cy="170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7" name="Google Shape;13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11">
    <p:bg>
      <p:bgPr>
        <a:solidFill>
          <a:srgbClr val="FFFFF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835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18"/>
          <p:cNvPicPr preferRelativeResize="0"/>
          <p:nvPr/>
        </p:nvPicPr>
        <p:blipFill rotWithShape="1">
          <a:blip r:embed="rId2">
            <a:alphaModFix/>
          </a:blip>
          <a:srcRect b="0" l="25251" r="25256" t="0"/>
          <a:stretch/>
        </p:blipFill>
        <p:spPr>
          <a:xfrm>
            <a:off x="0" y="0"/>
            <a:ext cx="4524375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8"/>
          <p:cNvSpPr txBox="1"/>
          <p:nvPr>
            <p:ph type="title"/>
          </p:nvPr>
        </p:nvSpPr>
        <p:spPr>
          <a:xfrm>
            <a:off x="5009300" y="869775"/>
            <a:ext cx="3698400" cy="2164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2" name="Google Shape;142;p18"/>
          <p:cNvSpPr txBox="1"/>
          <p:nvPr>
            <p:ph idx="1" type="subTitle"/>
          </p:nvPr>
        </p:nvSpPr>
        <p:spPr>
          <a:xfrm>
            <a:off x="5009300" y="3120375"/>
            <a:ext cx="3698400" cy="657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3" name="Google Shape;14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type="title"/>
          </p:nvPr>
        </p:nvSpPr>
        <p:spPr>
          <a:xfrm>
            <a:off x="5009300" y="869775"/>
            <a:ext cx="3698400" cy="216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Models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9"/>
          <p:cNvSpPr txBox="1"/>
          <p:nvPr>
            <p:ph idx="1" type="subTitle"/>
          </p:nvPr>
        </p:nvSpPr>
        <p:spPr>
          <a:xfrm>
            <a:off x="5009300" y="3120375"/>
            <a:ext cx="3698400" cy="6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Nachiketh</a:t>
            </a:r>
            <a:endParaRPr/>
          </a:p>
        </p:txBody>
      </p:sp>
      <p:sp>
        <p:nvSpPr>
          <p:cNvPr id="150" name="Google Shape;15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is Best?</a:t>
            </a:r>
            <a:endParaRPr/>
          </a:p>
        </p:txBody>
      </p:sp>
      <p:sp>
        <p:nvSpPr>
          <p:cNvPr id="220" name="Google Shape;220;p2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1700" y="1177575"/>
            <a:ext cx="4600575" cy="33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System perform separation</a:t>
            </a:r>
            <a:endParaRPr/>
          </a:p>
        </p:txBody>
      </p:sp>
      <p:sp>
        <p:nvSpPr>
          <p:cNvPr id="228" name="Google Shape;228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4900" y="1588925"/>
            <a:ext cx="4648200" cy="300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Kernel</a:t>
            </a:r>
            <a:endParaRPr/>
          </a:p>
        </p:txBody>
      </p:sp>
      <p:sp>
        <p:nvSpPr>
          <p:cNvPr id="236" name="Google Shape;236;p3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Linear Kernel</a:t>
            </a:r>
            <a:endParaRPr/>
          </a:p>
          <a:p>
            <a:pPr indent="0" lvl="0" marL="215900" marR="2159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686F75"/>
                </a:solidFill>
                <a:latin typeface="Roboto Mono"/>
                <a:ea typeface="Roboto Mono"/>
                <a:cs typeface="Roboto Mono"/>
                <a:sym typeface="Roboto Mono"/>
              </a:rPr>
              <a:t>K(x, xi) = sum(x * xi)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Polynomial Kernel :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686F75"/>
                </a:solidFill>
                <a:latin typeface="Roboto Mono"/>
                <a:ea typeface="Roboto Mono"/>
                <a:cs typeface="Roboto Mono"/>
                <a:sym typeface="Roboto Mono"/>
              </a:rPr>
              <a:t>K(x,xi) = 1 + sum(x * xi)^d</a:t>
            </a:r>
            <a:endParaRPr sz="900">
              <a:solidFill>
                <a:srgbClr val="686F7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3D4251"/>
                </a:solidFill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rPr>
              <a:t>Where d is the degree of the polynomial. d=1 is similar to the linear transformation. The degree needs to be manually specified in the learning algorithm.</a:t>
            </a:r>
            <a:endParaRPr sz="15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Radial basis Kernel</a:t>
            </a:r>
            <a:endParaRPr/>
          </a:p>
          <a:p>
            <a:pPr indent="0" lvl="0" marL="215900" marR="2159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686F75"/>
                </a:solidFill>
                <a:latin typeface="Roboto Mono"/>
                <a:ea typeface="Roboto Mono"/>
                <a:cs typeface="Roboto Mono"/>
                <a:sym typeface="Roboto Mono"/>
              </a:rPr>
              <a:t>K(x,xi) = exp(-gamma * sum((x – xi^2))</a:t>
            </a:r>
            <a:endParaRPr sz="900">
              <a:solidFill>
                <a:srgbClr val="686F7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3D4251"/>
                </a:solidFill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rPr>
              <a:t>Here gamma is a parameter, which ranges from 0 to 1. A higher value of gamma will perfectly fit the training dataset, which causes over-fitting. Gamma=0.1 is considered to be a good default value. The value of gamma needs to be manually specified in the learning algorithm.</a:t>
            </a:r>
            <a:endParaRPr/>
          </a:p>
        </p:txBody>
      </p:sp>
      <p:sp>
        <p:nvSpPr>
          <p:cNvPr id="237" name="Google Shape;237;p3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with non-linear data ?</a:t>
            </a:r>
            <a:endParaRPr/>
          </a:p>
        </p:txBody>
      </p:sp>
      <p:sp>
        <p:nvSpPr>
          <p:cNvPr id="243" name="Google Shape;243;p3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5" name="Google Shape;2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2450" y="1389363"/>
            <a:ext cx="3540575" cy="317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 new dimension</a:t>
            </a:r>
            <a:endParaRPr/>
          </a:p>
        </p:txBody>
      </p:sp>
      <p:sp>
        <p:nvSpPr>
          <p:cNvPr id="251" name="Google Shape;251;p3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3" name="Google Shape;2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59426"/>
            <a:ext cx="3331724" cy="307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9900" y="1314152"/>
            <a:ext cx="2919851" cy="2699149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2"/>
          <p:cNvSpPr/>
          <p:nvPr/>
        </p:nvSpPr>
        <p:spPr>
          <a:xfrm>
            <a:off x="4259450" y="2360775"/>
            <a:ext cx="954300" cy="73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parameters after adding the new dimension</a:t>
            </a:r>
            <a:endParaRPr/>
          </a:p>
        </p:txBody>
      </p:sp>
      <p:sp>
        <p:nvSpPr>
          <p:cNvPr id="261" name="Google Shape;261;p3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3" name="Google Shape;26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8954" y="1229875"/>
            <a:ext cx="3887297" cy="34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Intuition of SVM</a:t>
            </a:r>
            <a:endParaRPr/>
          </a:p>
        </p:txBody>
      </p:sp>
      <p:sp>
        <p:nvSpPr>
          <p:cNvPr id="269" name="Google Shape;269;p3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1" name="Google Shape;27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328" y="1470250"/>
            <a:ext cx="3807175" cy="285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9" name="Google Shape;27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5325" y="1145375"/>
            <a:ext cx="4594324" cy="356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Hands-On</a:t>
            </a:r>
            <a:endParaRPr/>
          </a:p>
        </p:txBody>
      </p:sp>
      <p:sp>
        <p:nvSpPr>
          <p:cNvPr id="285" name="Google Shape;285;p3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7"/>
          <p:cNvSpPr txBox="1"/>
          <p:nvPr>
            <p:ph type="title"/>
          </p:nvPr>
        </p:nvSpPr>
        <p:spPr>
          <a:xfrm>
            <a:off x="311400" y="770525"/>
            <a:ext cx="2866800" cy="37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of SVM</a:t>
            </a:r>
            <a:endParaRPr/>
          </a:p>
        </p:txBody>
      </p:sp>
      <p:sp>
        <p:nvSpPr>
          <p:cNvPr id="291" name="Google Shape;291;p37"/>
          <p:cNvSpPr txBox="1"/>
          <p:nvPr>
            <p:ph idx="1" type="body"/>
          </p:nvPr>
        </p:nvSpPr>
        <p:spPr>
          <a:xfrm>
            <a:off x="4024825" y="694325"/>
            <a:ext cx="2143800" cy="17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works really well with a clear margin of separation</a:t>
            </a:r>
            <a:endParaRPr/>
          </a:p>
        </p:txBody>
      </p:sp>
      <p:sp>
        <p:nvSpPr>
          <p:cNvPr id="292" name="Google Shape;292;p37"/>
          <p:cNvSpPr txBox="1"/>
          <p:nvPr>
            <p:ph idx="2" type="body"/>
          </p:nvPr>
        </p:nvSpPr>
        <p:spPr>
          <a:xfrm>
            <a:off x="6430525" y="694325"/>
            <a:ext cx="2143800" cy="17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is effective in high dimensional spaces.</a:t>
            </a:r>
            <a:endParaRPr/>
          </a:p>
        </p:txBody>
      </p:sp>
      <p:sp>
        <p:nvSpPr>
          <p:cNvPr id="293" name="Google Shape;293;p37"/>
          <p:cNvSpPr txBox="1"/>
          <p:nvPr>
            <p:ph idx="3" type="body"/>
          </p:nvPr>
        </p:nvSpPr>
        <p:spPr>
          <a:xfrm>
            <a:off x="4024825" y="2886100"/>
            <a:ext cx="2143800" cy="17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is effective in cases where the number of dimensions is greater than the number of samples.</a:t>
            </a:r>
            <a:endParaRPr/>
          </a:p>
        </p:txBody>
      </p:sp>
      <p:sp>
        <p:nvSpPr>
          <p:cNvPr id="294" name="Google Shape;294;p37"/>
          <p:cNvSpPr txBox="1"/>
          <p:nvPr>
            <p:ph idx="4" type="body"/>
          </p:nvPr>
        </p:nvSpPr>
        <p:spPr>
          <a:xfrm>
            <a:off x="6430525" y="2886100"/>
            <a:ext cx="2143800" cy="17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uses a subset of training points in the decision function (called support vectors), so it is also memory efficient.</a:t>
            </a:r>
            <a:endParaRPr/>
          </a:p>
        </p:txBody>
      </p:sp>
      <p:sp>
        <p:nvSpPr>
          <p:cNvPr id="295" name="Google Shape;29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</a:t>
            </a:r>
            <a:endParaRPr/>
          </a:p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763" y="945513"/>
            <a:ext cx="6810375" cy="298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0"/>
          <p:cNvSpPr txBox="1"/>
          <p:nvPr/>
        </p:nvSpPr>
        <p:spPr>
          <a:xfrm>
            <a:off x="1333500" y="4318000"/>
            <a:ext cx="4945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595858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“K” is KNN algorithm is the nearest neighbor we wish to take the vote from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8"/>
          <p:cNvSpPr txBox="1"/>
          <p:nvPr>
            <p:ph type="title"/>
          </p:nvPr>
        </p:nvSpPr>
        <p:spPr>
          <a:xfrm>
            <a:off x="311400" y="770525"/>
            <a:ext cx="2866800" cy="37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 </a:t>
            </a:r>
            <a:r>
              <a:rPr lang="en"/>
              <a:t>of SVM</a:t>
            </a:r>
            <a:endParaRPr/>
          </a:p>
        </p:txBody>
      </p:sp>
      <p:sp>
        <p:nvSpPr>
          <p:cNvPr id="301" name="Google Shape;301;p38"/>
          <p:cNvSpPr txBox="1"/>
          <p:nvPr>
            <p:ph idx="1" type="body"/>
          </p:nvPr>
        </p:nvSpPr>
        <p:spPr>
          <a:xfrm>
            <a:off x="4024825" y="694325"/>
            <a:ext cx="2143800" cy="17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works really well with a clear margin of separation. </a:t>
            </a:r>
            <a:endParaRPr/>
          </a:p>
        </p:txBody>
      </p:sp>
      <p:sp>
        <p:nvSpPr>
          <p:cNvPr id="302" name="Google Shape;302;p38"/>
          <p:cNvSpPr txBox="1"/>
          <p:nvPr>
            <p:ph idx="2" type="body"/>
          </p:nvPr>
        </p:nvSpPr>
        <p:spPr>
          <a:xfrm>
            <a:off x="6430525" y="694325"/>
            <a:ext cx="2143800" cy="17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doesn’t perform well when we have large data set because the required training time is higher</a:t>
            </a:r>
            <a:endParaRPr/>
          </a:p>
        </p:txBody>
      </p:sp>
      <p:sp>
        <p:nvSpPr>
          <p:cNvPr id="303" name="Google Shape;303;p38"/>
          <p:cNvSpPr txBox="1"/>
          <p:nvPr>
            <p:ph idx="3" type="body"/>
          </p:nvPr>
        </p:nvSpPr>
        <p:spPr>
          <a:xfrm>
            <a:off x="4024825" y="2886100"/>
            <a:ext cx="2143800" cy="17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 also doesn’t perform very well, when the data set has more noise i.e. target classes are overlapping</a:t>
            </a:r>
            <a:endParaRPr/>
          </a:p>
        </p:txBody>
      </p:sp>
      <p:sp>
        <p:nvSpPr>
          <p:cNvPr id="304" name="Google Shape;304;p38"/>
          <p:cNvSpPr txBox="1"/>
          <p:nvPr>
            <p:ph idx="4" type="body"/>
          </p:nvPr>
        </p:nvSpPr>
        <p:spPr>
          <a:xfrm>
            <a:off x="6430525" y="2886100"/>
            <a:ext cx="2143800" cy="17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SVM doesn’t directly provide probability estimates, these are calculated using an expensive five-fold cross-validation. It is included in the related SVC method of Python scikit-learn library</a:t>
            </a:r>
            <a:endParaRPr/>
          </a:p>
        </p:txBody>
      </p:sp>
      <p:sp>
        <p:nvSpPr>
          <p:cNvPr id="305" name="Google Shape;30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 = ?</a:t>
            </a:r>
            <a:endParaRPr/>
          </a:p>
        </p:txBody>
      </p:sp>
      <p:sp>
        <p:nvSpPr>
          <p:cNvPr id="165" name="Google Shape;165;p2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7875" y="-5"/>
            <a:ext cx="5514625" cy="253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5775" y="2647151"/>
            <a:ext cx="5416724" cy="2468128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K-value Vs Error</a:t>
            </a:r>
            <a:endParaRPr/>
          </a:p>
        </p:txBody>
      </p:sp>
      <p:sp>
        <p:nvSpPr>
          <p:cNvPr id="174" name="Google Shape;174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4725" y="1658425"/>
            <a:ext cx="6069899" cy="300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of KNN</a:t>
            </a:r>
            <a:endParaRPr/>
          </a:p>
        </p:txBody>
      </p:sp>
      <p:sp>
        <p:nvSpPr>
          <p:cNvPr id="182" name="Google Shape;182;p23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7493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assumptions about data — useful, for example, for nonlinear data</a:t>
            </a:r>
            <a:endParaRPr/>
          </a:p>
          <a:p>
            <a:pPr indent="-342900" lvl="0" marL="7493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Simple algorithm — to explain and understand/interpret</a:t>
            </a:r>
            <a:endParaRPr/>
          </a:p>
          <a:p>
            <a:pPr indent="-342900" lvl="0" marL="7493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accuracy (relatively) — it is pretty high but not competitive in comparison to better supervised learning models</a:t>
            </a:r>
            <a:endParaRPr/>
          </a:p>
          <a:p>
            <a:pPr indent="-342900" lvl="0" marL="7493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Versatile — useful for classification or regression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 txBox="1"/>
          <p:nvPr>
            <p:ph type="title"/>
          </p:nvPr>
        </p:nvSpPr>
        <p:spPr>
          <a:xfrm>
            <a:off x="324475" y="148225"/>
            <a:ext cx="5244900" cy="13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 of KNN</a:t>
            </a:r>
            <a:endParaRPr/>
          </a:p>
        </p:txBody>
      </p:sp>
      <p:sp>
        <p:nvSpPr>
          <p:cNvPr id="189" name="Google Shape;189;p24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7493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Computationally expensive — because the algorithm stores all of the training data</a:t>
            </a:r>
            <a:endParaRPr/>
          </a:p>
          <a:p>
            <a:pPr indent="-342900" lvl="0" marL="7493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memory requirement</a:t>
            </a:r>
            <a:endParaRPr/>
          </a:p>
          <a:p>
            <a:pPr indent="-342900" lvl="0" marL="7493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Stores all (or almost all) of the training data</a:t>
            </a:r>
            <a:endParaRPr/>
          </a:p>
          <a:p>
            <a:pPr indent="-342900" lvl="0" marL="7493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Prediction stage might be slow (with big N)</a:t>
            </a:r>
            <a:endParaRPr/>
          </a:p>
          <a:p>
            <a:pPr indent="-342900" lvl="0" marL="7493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Sensitive to irrelevant features and the scale of the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5"/>
          <p:cNvPicPr preferRelativeResize="0"/>
          <p:nvPr/>
        </p:nvPicPr>
        <p:blipFill rotWithShape="1">
          <a:blip r:embed="rId3">
            <a:alphaModFix/>
          </a:blip>
          <a:srcRect b="0" l="1550" r="1559" t="0"/>
          <a:stretch/>
        </p:blipFill>
        <p:spPr>
          <a:xfrm>
            <a:off x="5244250" y="1386100"/>
            <a:ext cx="3232599" cy="2384201"/>
          </a:xfrm>
          <a:prstGeom prst="rect">
            <a:avLst/>
          </a:prstGeom>
          <a:noFill/>
          <a:ln cap="flat" cmpd="dbl" w="76200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196" name="Google Shape;196;p25"/>
          <p:cNvSpPr txBox="1"/>
          <p:nvPr>
            <p:ph type="title"/>
          </p:nvPr>
        </p:nvSpPr>
        <p:spPr>
          <a:xfrm>
            <a:off x="291875" y="406900"/>
            <a:ext cx="39780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</a:t>
            </a:r>
            <a:endParaRPr/>
          </a:p>
        </p:txBody>
      </p:sp>
      <p:sp>
        <p:nvSpPr>
          <p:cNvPr id="197" name="Google Shape;197;p25"/>
          <p:cNvSpPr txBox="1"/>
          <p:nvPr>
            <p:ph idx="1" type="body"/>
          </p:nvPr>
        </p:nvSpPr>
        <p:spPr>
          <a:xfrm>
            <a:off x="291950" y="1854951"/>
            <a:ext cx="3978000" cy="25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In the SVM algorithm, we plot each data item as a point in n-dimensional space (where n is number of features you have) with the value of each feature being the value of a particular coordinate. Then, we perform classification by finding the hyper-plane that differentiates the two classes very well </a:t>
            </a:r>
            <a:endParaRPr/>
          </a:p>
        </p:txBody>
      </p:sp>
      <p:sp>
        <p:nvSpPr>
          <p:cNvPr id="198" name="Google Shape;19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Work?</a:t>
            </a:r>
            <a:endParaRPr/>
          </a:p>
        </p:txBody>
      </p:sp>
      <p:sp>
        <p:nvSpPr>
          <p:cNvPr id="204" name="Google Shape;204;p2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2650" y="1261075"/>
            <a:ext cx="4638675" cy="327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is Best?</a:t>
            </a:r>
            <a:endParaRPr/>
          </a:p>
        </p:txBody>
      </p:sp>
      <p:sp>
        <p:nvSpPr>
          <p:cNvPr id="212" name="Google Shape;212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9775" y="1229875"/>
            <a:ext cx="4533900" cy="3238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